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69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88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EEC3-3C2E-1E49-AF76-2D132BFE5D00}" type="datetimeFigureOut">
              <a:rPr lang="en-US" smtClean="0"/>
              <a:t>12/6/23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F66B0-7412-3942-BDD0-B16AC6884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7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uniquecrystalminerals.com</a:t>
            </a:r>
            <a:r>
              <a:rPr lang="en-US" dirty="0"/>
              <a:t>/quartz-applications/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geologyscience.com</a:t>
            </a:r>
            <a:r>
              <a:rPr lang="en-US" dirty="0"/>
              <a:t>/minerals/quartz/#</a:t>
            </a:r>
            <a:r>
              <a:rPr lang="en-US" dirty="0" err="1"/>
              <a:t>Quartz_Uses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F66B0-7412-3942-BDD0-B16AC68849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1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/science/orthoclase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www.energy.virginia.gov</a:t>
            </a:r>
            <a:r>
              <a:rPr lang="en-US" dirty="0"/>
              <a:t>/geology/</a:t>
            </a:r>
            <a:r>
              <a:rPr lang="en-US" dirty="0" err="1"/>
              <a:t>feldspar.shtml</a:t>
            </a:r>
            <a:r>
              <a:rPr lang="en-US" dirty="0"/>
              <a:t>#:~:text=In%20ceramics%2C%20the%20feldspar%20is,and%20other%20glass%2Dmaking%20applications.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F66B0-7412-3942-BDD0-B16AC68849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1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www.britannica.com</a:t>
            </a:r>
            <a:r>
              <a:rPr lang="en-US" dirty="0"/>
              <a:t>/science/plagioclase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F66B0-7412-3942-BDD0-B16AC68849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64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activeminerals.com</a:t>
            </a:r>
            <a:r>
              <a:rPr lang="en-US" dirty="0"/>
              <a:t>/blog/kaolin-guide/#:~:text=It%20is%20extensively%20used%20in,%2C%20and%20non%2Dswelling%20capabilities.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www.epa.gov</a:t>
            </a:r>
            <a:r>
              <a:rPr lang="en-US" dirty="0"/>
              <a:t>/system/files/documents/2023-03/Sodium%20Chlorite%20Supply%20Chain%20Profile.pdf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geologyscience.com</a:t>
            </a:r>
            <a:r>
              <a:rPr lang="en-US" dirty="0"/>
              <a:t>/minerals/kaolinite/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geologyscience.com</a:t>
            </a:r>
            <a:r>
              <a:rPr lang="en-US" dirty="0"/>
              <a:t>/minerals/chlorite/?amp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geologyscience.com</a:t>
            </a:r>
            <a:r>
              <a:rPr lang="en-US" dirty="0"/>
              <a:t>/minerals/silicates-minerals/</a:t>
            </a:r>
            <a:r>
              <a:rPr lang="en-US" dirty="0" err="1"/>
              <a:t>illite</a:t>
            </a:r>
            <a:r>
              <a:rPr lang="en-US" dirty="0"/>
              <a:t>/?amp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F66B0-7412-3942-BDD0-B16AC68849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www.gia.edu</a:t>
            </a:r>
            <a:r>
              <a:rPr lang="en-US" dirty="0"/>
              <a:t>/garnet-description#:~:text=Garnets%20are%20a%20set%20of,reds%2C%20and%20even%20some%20blues.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commonminerals.esci.umn.edu</a:t>
            </a:r>
            <a:r>
              <a:rPr lang="en-US" dirty="0"/>
              <a:t>/minerals-g-m/hematite#:~:text=Nearly%20every%20human%20society%20has,choice%20for%20painting%20large%20structures.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geology.com</a:t>
            </a:r>
            <a:r>
              <a:rPr lang="en-US" dirty="0"/>
              <a:t>/minerals/</a:t>
            </a:r>
            <a:r>
              <a:rPr lang="en-US" dirty="0" err="1"/>
              <a:t>hornblende.shtml</a:t>
            </a:r>
            <a:r>
              <a:rPr lang="en-US" dirty="0"/>
              <a:t>#:~:text=Uses%20of%20Hornblende&amp;text=It%20is%20crushed%20and%20used,countertops%2C%20and%20other%20architectural%20uses.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sites.google.com</a:t>
            </a:r>
            <a:r>
              <a:rPr lang="en-US" dirty="0"/>
              <a:t>/site/geo143mineralwebpages/muscovite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geology.com</a:t>
            </a:r>
            <a:r>
              <a:rPr lang="en-US" dirty="0"/>
              <a:t>/minerals/</a:t>
            </a:r>
            <a:r>
              <a:rPr lang="en-US" dirty="0" err="1"/>
              <a:t>biotite.shtml</a:t>
            </a:r>
            <a:r>
              <a:rPr lang="en-US" dirty="0"/>
              <a:t>#:~:text=Uses%20of%20Biotite&amp;text=Ground%20mica%20is%20used%20as,asphalt%20shingles%20and%20rolled%20roofing.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www.acs.org</a:t>
            </a:r>
            <a:r>
              <a:rPr lang="en-US" dirty="0"/>
              <a:t>/molecule-of-the-week/archive/m/</a:t>
            </a:r>
            <a:r>
              <a:rPr lang="en-US" dirty="0" err="1"/>
              <a:t>magnetite.html</a:t>
            </a:r>
            <a:r>
              <a:rPr lang="en-US" dirty="0"/>
              <a:t>#:~:text=Magnetite's%20greatest%20use%20is%20as,variety%20of%20processes%20and%20materials.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F66B0-7412-3942-BDD0-B16AC68849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9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geology.com</a:t>
            </a:r>
            <a:r>
              <a:rPr lang="en-US" dirty="0"/>
              <a:t>/minerals/</a:t>
            </a:r>
            <a:r>
              <a:rPr lang="en-US" dirty="0" err="1"/>
              <a:t>halite.shtml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gypsum.org</a:t>
            </a:r>
            <a:r>
              <a:rPr lang="en-US" dirty="0"/>
              <a:t>/other-uses-of-gypsum/#:~:text=While%20the%20majority%20of%20gypsum,the%20corrosive%20effect%20of%20alkalinity.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geology.com</a:t>
            </a:r>
            <a:r>
              <a:rPr lang="en-US" dirty="0"/>
              <a:t>/minerals/</a:t>
            </a:r>
            <a:r>
              <a:rPr lang="en-US" dirty="0" err="1"/>
              <a:t>calcite.shtml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F66B0-7412-3942-BDD0-B16AC68849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F66B0-7412-3942-BDD0-B16AC68849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4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08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47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7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30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3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3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1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12/6/23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28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  <p:sldLayoutId id="2147484582" r:id="rId13"/>
    <p:sldLayoutId id="2147484583" r:id="rId14"/>
    <p:sldLayoutId id="2147484584" r:id="rId15"/>
    <p:sldLayoutId id="2147484585" r:id="rId16"/>
    <p:sldLayoutId id="21474845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F932-9512-0782-60D8-1F55836C7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76656"/>
            <a:ext cx="3500008" cy="3063240"/>
          </a:xfrm>
        </p:spPr>
        <p:txBody>
          <a:bodyPr>
            <a:normAutofit fontScale="90000"/>
          </a:bodyPr>
          <a:lstStyle/>
          <a:p>
            <a:r>
              <a:rPr lang="en-US" dirty="0"/>
              <a:t>Minerals in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3ABA5-447A-DEFB-D2BB-39D036EDC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840481"/>
            <a:ext cx="3277432" cy="2347272"/>
          </a:xfrm>
        </p:spPr>
        <p:txBody>
          <a:bodyPr>
            <a:normAutofit/>
          </a:bodyPr>
          <a:lstStyle/>
          <a:p>
            <a:r>
              <a:rPr lang="en-US" dirty="0"/>
              <a:t>By Daniel Martinez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1B1AC2-BD1B-E398-6CC1-43B40A8A3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43" r="17414"/>
          <a:stretch/>
        </p:blipFill>
        <p:spPr>
          <a:xfrm>
            <a:off x="3957208" y="10"/>
            <a:ext cx="8234792" cy="6857990"/>
          </a:xfrm>
          <a:custGeom>
            <a:avLst/>
            <a:gdLst/>
            <a:ahLst/>
            <a:cxnLst/>
            <a:rect l="l" t="t" r="r" b="b"/>
            <a:pathLst>
              <a:path w="8234792" h="6821666">
                <a:moveTo>
                  <a:pt x="2322410" y="0"/>
                </a:moveTo>
                <a:lnTo>
                  <a:pt x="8234792" y="0"/>
                </a:lnTo>
                <a:lnTo>
                  <a:pt x="8234792" y="4503719"/>
                </a:lnTo>
                <a:lnTo>
                  <a:pt x="8215888" y="4629599"/>
                </a:lnTo>
                <a:cubicBezTo>
                  <a:pt x="8049795" y="5454493"/>
                  <a:pt x="7647096" y="6191792"/>
                  <a:pt x="7082996" y="6765066"/>
                </a:cubicBezTo>
                <a:lnTo>
                  <a:pt x="7021717" y="6821666"/>
                </a:lnTo>
                <a:lnTo>
                  <a:pt x="0" y="6821666"/>
                </a:lnTo>
                <a:lnTo>
                  <a:pt x="0" y="3790727"/>
                </a:lnTo>
                <a:cubicBezTo>
                  <a:pt x="0" y="2186928"/>
                  <a:pt x="879517" y="791919"/>
                  <a:pt x="2175128" y="7665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11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E57B-232D-2A3C-F5FD-67A321195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828512" cy="1641986"/>
          </a:xfrm>
        </p:spPr>
        <p:txBody>
          <a:bodyPr>
            <a:normAutofit/>
          </a:bodyPr>
          <a:lstStyle/>
          <a:p>
            <a:r>
              <a:rPr lang="en-US"/>
              <a:t>Major Sedimentary Minerals</a:t>
            </a:r>
            <a:endParaRPr lang="en-US" dirty="0"/>
          </a:p>
        </p:txBody>
      </p:sp>
      <p:pic>
        <p:nvPicPr>
          <p:cNvPr id="1026" name="Picture 2" descr="Quartz var. Amethyst - SM23-28 - Boekenhoutshoek area - South Africa  Mineral Specimen">
            <a:extLst>
              <a:ext uri="{FF2B5EF4-FFF2-40B4-BE49-F238E27FC236}">
                <a16:creationId xmlns:a16="http://schemas.microsoft.com/office/drawing/2014/main" id="{17BA9970-C823-2073-1DC6-BDD208AB5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r="19159"/>
          <a:stretch/>
        </p:blipFill>
        <p:spPr bwMode="auto">
          <a:xfrm>
            <a:off x="8135860" y="10"/>
            <a:ext cx="40589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4701A01-E306-48FB-A661-2335BB38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D2DA5-086B-0073-AD75-4B70EA7C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828512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Quartz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Chemical impurities gives quartz crystals a variety of colors that make for excellent gemstones.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Sands used for glass making are predominantly quartz and can be used to make practically every type of glass product.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Its use in hydraulic fracking is as a sand slurry that is pumped down into the earth and keeps any fractures open so companies can extract petroleum.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Quartz is used in electronics as an insulator and thermal regulator due to its ability to insulate electricity and dissipate heat.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218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4015D5-9D46-DB4F-3637-B4D6200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sz="3900"/>
              <a:t>Major Sedimentary Minerals</a:t>
            </a:r>
          </a:p>
        </p:txBody>
      </p:sp>
      <p:pic>
        <p:nvPicPr>
          <p:cNvPr id="2050" name="Picture 2" descr="Moonstone » Prehistoric Online">
            <a:extLst>
              <a:ext uri="{FF2B5EF4-FFF2-40B4-BE49-F238E27FC236}">
                <a16:creationId xmlns:a16="http://schemas.microsoft.com/office/drawing/2014/main" id="{98D7D441-AFB1-4B1F-8598-A91E9D764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2741"/>
          <a:stretch/>
        </p:blipFill>
        <p:spPr bwMode="auto">
          <a:xfrm>
            <a:off x="6100398" y="10"/>
            <a:ext cx="60944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1F82B8-D517-F892-A472-724651733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Orthoclase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Orthoclase lowers the melting temperature for ceramics.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Orthoclase feldspars increase durability and hardness of glass.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Occasionally clear crystals of orthoclase feldspar are cut into gemstones.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6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41FE-BFD2-8878-4D33-13268068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en-US"/>
              <a:t>Major Sedimentary Minerals</a:t>
            </a:r>
            <a:endParaRPr lang="en-US" dirty="0"/>
          </a:p>
        </p:txBody>
      </p:sp>
      <p:pic>
        <p:nvPicPr>
          <p:cNvPr id="3074" name="Picture 2" descr="The labradorescence of Labradorite | One of my favourite min… | Flickr">
            <a:extLst>
              <a:ext uri="{FF2B5EF4-FFF2-40B4-BE49-F238E27FC236}">
                <a16:creationId xmlns:a16="http://schemas.microsoft.com/office/drawing/2014/main" id="{82E63F8D-34BB-A7D7-D7B5-B5141B911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7" r="27718"/>
          <a:stretch/>
        </p:blipFill>
        <p:spPr bwMode="auto">
          <a:xfrm>
            <a:off x="7548152" y="10"/>
            <a:ext cx="4646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554089D-779D-46F6-81CB-EA9C1269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66AE-C34F-ABF3-F1AC-B8B6783A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249784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Plagioclase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Labradorite and peristerite are considered as valuable gemstones and ornaments because of their iridescent appearance.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Plagioclase is also used in the production of glass to add chemical and physical strength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Plagioclase is used in ceramics to lower the melting temperature during manufacturing.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6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225BC-402C-A367-8A05-DED0DD9B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Clay Minerals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8F29C-9E0C-B82A-7333-1EF4F17F8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698" y="3931222"/>
            <a:ext cx="2940050" cy="576262"/>
          </a:xfrm>
        </p:spPr>
        <p:txBody>
          <a:bodyPr/>
          <a:lstStyle/>
          <a:p>
            <a:r>
              <a:rPr lang="en-US" sz="2800" dirty="0"/>
              <a:t>Kaolinite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E67BA6-D439-4B0B-435B-24E3480716EA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52463" y="4414392"/>
            <a:ext cx="2940050" cy="22759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Pharmaceutical  products like toothpaste and blood clotting medicine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Agriculture as pesticides and sunscreen for apples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Cosmetics like skin creams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E75957-0808-A853-96B1-13B1441BC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5223" y="3838131"/>
            <a:ext cx="2930525" cy="576262"/>
          </a:xfrm>
        </p:spPr>
        <p:txBody>
          <a:bodyPr/>
          <a:lstStyle/>
          <a:p>
            <a:r>
              <a:rPr lang="en-US" sz="2800" dirty="0"/>
              <a:t>Chlorite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579BF3-16EC-CE7D-2C3C-B55EED68D57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888022" y="4414393"/>
            <a:ext cx="2934406" cy="227596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Herbicides, pesticides, algaecides, and fungicides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treatment as a disinfectant and to control hydrogen sulfide odors.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manufacturing as a sanitizing 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 and gas (sulfide-reducing bacteria 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E24F3B-7981-D1E0-7523-F94B76263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8459" y="3931222"/>
            <a:ext cx="2932113" cy="576262"/>
          </a:xfrm>
        </p:spPr>
        <p:txBody>
          <a:bodyPr/>
          <a:lstStyle/>
          <a:p>
            <a:r>
              <a:rPr lang="en-US" sz="2800" dirty="0"/>
              <a:t>Illite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DA5074-0AA5-3A50-F000-93C460BFAE44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124575" y="4507483"/>
            <a:ext cx="2935997" cy="21828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Soil conditioner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Filler for paints and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Drilling additive for oil and gas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 masks and skin creams due to its oil absorbing properties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4D10A518-0ABF-9D29-9274-D7224A71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21" y="1853248"/>
            <a:ext cx="2940049" cy="189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539AD9CA-C820-788C-44C9-BBF15D17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3" y="1946339"/>
            <a:ext cx="2940050" cy="189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llite: Mineral information, data and localities.">
            <a:extLst>
              <a:ext uri="{FF2B5EF4-FFF2-40B4-BE49-F238E27FC236}">
                <a16:creationId xmlns:a16="http://schemas.microsoft.com/office/drawing/2014/main" id="{9C6160F6-2C91-55D5-D2D7-42FE28D5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18" y="1827768"/>
            <a:ext cx="2930524" cy="19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5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40B933A-9C50-697D-62DA-C3B94C02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dirty="0"/>
              <a:t>Accessory Minerals</a:t>
            </a:r>
          </a:p>
        </p:txBody>
      </p:sp>
      <p:pic>
        <p:nvPicPr>
          <p:cNvPr id="6146" name="Picture 2" descr="Garnet: The Deep-Colored Gemstone - YURGA Jewelry">
            <a:extLst>
              <a:ext uri="{FF2B5EF4-FFF2-40B4-BE49-F238E27FC236}">
                <a16:creationId xmlns:a16="http://schemas.microsoft.com/office/drawing/2014/main" id="{17A2D685-E054-9FA2-2CDE-1A40DF340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4016"/>
          <a:stretch/>
        </p:blipFill>
        <p:spPr bwMode="auto">
          <a:xfrm>
            <a:off x="6100398" y="10"/>
            <a:ext cx="60944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754B29C-CF61-B59D-69DD-BA6CB14F4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Garnet is used primarily as gemstone and has a glassy red color.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Hematite is used as a pigment for paint, glazes and body decorations. 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Hornblende is used in construction of highways and railroads.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Muscovite can be crushed up and used in electronics insulators, Paints, and can join cement.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Biotite has uses in manufacturing as a mold releasing agent and paint filler.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Magnetite is used to produce steel.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6087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uilding with Limestone: An Abundant and Versatile Material -  Architecturesstyle">
            <a:extLst>
              <a:ext uri="{FF2B5EF4-FFF2-40B4-BE49-F238E27FC236}">
                <a16:creationId xmlns:a16="http://schemas.microsoft.com/office/drawing/2014/main" id="{E08E259D-28D7-0F80-EC31-94BC576FE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233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9BC82-9FD8-7B0A-CC33-26BD11BD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31" y="295728"/>
            <a:ext cx="6557921" cy="767688"/>
          </a:xfrm>
        </p:spPr>
        <p:txBody>
          <a:bodyPr anchor="b">
            <a:normAutofit/>
          </a:bodyPr>
          <a:lstStyle/>
          <a:p>
            <a:r>
              <a:rPr lang="en-US" sz="2800" dirty="0"/>
              <a:t>Other Minerals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B132A-59F2-0A4E-D390-D4F90BE0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932" y="1447800"/>
            <a:ext cx="6557921" cy="4800599"/>
          </a:xfrm>
        </p:spPr>
        <p:txBody>
          <a:bodyPr anchor="t">
            <a:normAutofit/>
          </a:bodyPr>
          <a:lstStyle/>
          <a:p>
            <a:r>
              <a:rPr lang="en-US" sz="1800" dirty="0"/>
              <a:t>Calcite is used in many industries such as anti-acids in pharmaceuticals, limestone in construction, acid neutralizer in chemical products and soils.</a:t>
            </a:r>
          </a:p>
          <a:p>
            <a:r>
              <a:rPr lang="en-US" sz="1800" dirty="0"/>
              <a:t>Gypsum is used to create building plaster, gypsum panels, and improve soil workability.</a:t>
            </a:r>
          </a:p>
          <a:p>
            <a:r>
              <a:rPr lang="en-US" sz="1800" dirty="0"/>
              <a:t>Halite is table salt.</a:t>
            </a:r>
          </a:p>
        </p:txBody>
      </p:sp>
    </p:spTree>
    <p:extLst>
      <p:ext uri="{BB962C8B-B14F-4D97-AF65-F5344CB8AC3E}">
        <p14:creationId xmlns:p14="http://schemas.microsoft.com/office/powerpoint/2010/main" val="20991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0CF1-FCEE-A5D3-3350-93FC827F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B3D2E-7C2F-8577-FD71-8E3003E3F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4480"/>
            <a:ext cx="8946541" cy="4850802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>
                <a:effectLst/>
              </a:rPr>
              <a:t>Activeminerals</a:t>
            </a:r>
            <a:r>
              <a:rPr lang="en-US" dirty="0">
                <a:effectLst/>
              </a:rPr>
              <a:t>. “The Properties of Kaolin and Its Applications: AMI.” </a:t>
            </a:r>
            <a:r>
              <a:rPr lang="en-US" i="1" dirty="0">
                <a:effectLst/>
              </a:rPr>
              <a:t>Active Minerals International</a:t>
            </a:r>
            <a:r>
              <a:rPr lang="en-US" dirty="0">
                <a:effectLst/>
              </a:rPr>
              <a:t>, 1 May 2023, </a:t>
            </a:r>
            <a:r>
              <a:rPr lang="en-US" dirty="0" err="1">
                <a:effectLst/>
              </a:rPr>
              <a:t>activeminerals.com</a:t>
            </a:r>
            <a:r>
              <a:rPr lang="en-US" dirty="0">
                <a:effectLst/>
              </a:rPr>
              <a:t>/blog/kaolin-guide/#:~:text=It%20is%20extensively%20used%20in,%2C%20and%20non%2Dswelling%20capabilities. </a:t>
            </a:r>
          </a:p>
          <a:p>
            <a:r>
              <a:rPr lang="en-US" dirty="0">
                <a:effectLst/>
              </a:rPr>
              <a:t>Agarwal, Dinesh. “Quartz Applications &amp; Uses in Different Industries.” </a:t>
            </a:r>
            <a:r>
              <a:rPr lang="en-US" i="1" dirty="0">
                <a:effectLst/>
              </a:rPr>
              <a:t>Unique Crystal Minerals</a:t>
            </a:r>
            <a:r>
              <a:rPr lang="en-US" dirty="0">
                <a:effectLst/>
              </a:rPr>
              <a:t>, 19 Feb. 2020, </a:t>
            </a:r>
            <a:r>
              <a:rPr lang="en-US" dirty="0" err="1">
                <a:effectLst/>
              </a:rPr>
              <a:t>uniquecrystalminerals.com</a:t>
            </a:r>
            <a:r>
              <a:rPr lang="en-US" dirty="0">
                <a:effectLst/>
              </a:rPr>
              <a:t>/quartz-applications/. </a:t>
            </a:r>
          </a:p>
          <a:p>
            <a:r>
              <a:rPr lang="en-US" dirty="0">
                <a:effectLst/>
              </a:rPr>
              <a:t>“Biotite.” </a:t>
            </a:r>
            <a:r>
              <a:rPr lang="en-US" i="1" dirty="0">
                <a:effectLst/>
              </a:rPr>
              <a:t>Geology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geology.com</a:t>
            </a:r>
            <a:r>
              <a:rPr lang="en-US" dirty="0">
                <a:effectLst/>
              </a:rPr>
              <a:t>/minerals/</a:t>
            </a:r>
            <a:r>
              <a:rPr lang="en-US" dirty="0" err="1">
                <a:effectLst/>
              </a:rPr>
              <a:t>biotite.shtml</a:t>
            </a:r>
            <a:r>
              <a:rPr lang="en-US" dirty="0">
                <a:effectLst/>
              </a:rPr>
              <a:t>#:~:text=Uses%20of%20Biotite&amp;text=Ground%20mica%20is%20used%20as,asphalt%20shingles%20and%20rolled%20roofing. Accessed 5 Dec. 2023. </a:t>
            </a:r>
          </a:p>
          <a:p>
            <a:r>
              <a:rPr lang="en-US" dirty="0">
                <a:effectLst/>
              </a:rPr>
              <a:t>“Calcite.” </a:t>
            </a:r>
            <a:r>
              <a:rPr lang="en-US" i="1" dirty="0">
                <a:effectLst/>
              </a:rPr>
              <a:t>Geology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geology.com</a:t>
            </a:r>
            <a:r>
              <a:rPr lang="en-US" dirty="0">
                <a:effectLst/>
              </a:rPr>
              <a:t>/minerals/</a:t>
            </a:r>
            <a:r>
              <a:rPr lang="en-US" dirty="0" err="1">
                <a:effectLst/>
              </a:rPr>
              <a:t>calcite.shtml</a:t>
            </a:r>
            <a:r>
              <a:rPr lang="en-US" dirty="0">
                <a:effectLst/>
              </a:rPr>
              <a:t>. Accessed 5 Dec. 2023. </a:t>
            </a:r>
          </a:p>
          <a:p>
            <a:r>
              <a:rPr lang="en-US" dirty="0">
                <a:effectLst/>
              </a:rPr>
              <a:t>“Feldspar.” </a:t>
            </a:r>
            <a:r>
              <a:rPr lang="en-US" i="1" dirty="0">
                <a:effectLst/>
              </a:rPr>
              <a:t>Virginia Energy - Geology and Mineral Resources - Feldspar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www.energy.virginia.gov</a:t>
            </a:r>
            <a:r>
              <a:rPr lang="en-US" dirty="0">
                <a:effectLst/>
              </a:rPr>
              <a:t>/geology/</a:t>
            </a:r>
            <a:r>
              <a:rPr lang="en-US" dirty="0" err="1">
                <a:effectLst/>
              </a:rPr>
              <a:t>feldspar.shtml</a:t>
            </a:r>
            <a:r>
              <a:rPr lang="en-US" dirty="0">
                <a:effectLst/>
              </a:rPr>
              <a:t>#:~:text=In%20ceramics%2C%20the%20feldspar%20is,and%20other%20glass%2Dmaking%20applications. Accessed 5 Dec. 2023. </a:t>
            </a:r>
          </a:p>
          <a:p>
            <a:r>
              <a:rPr lang="en-US" dirty="0">
                <a:effectLst/>
              </a:rPr>
              <a:t>“Garnet Description.” </a:t>
            </a:r>
            <a:r>
              <a:rPr lang="en-US" i="1" dirty="0">
                <a:effectLst/>
              </a:rPr>
              <a:t>Gemological Institute Of America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www.gia.edu</a:t>
            </a:r>
            <a:r>
              <a:rPr lang="en-US" dirty="0">
                <a:effectLst/>
              </a:rPr>
              <a:t>/garnet-description#:~:text=Garnets%20are%20a%20set%20of,reds%2C%20and%20even%20some%20blues. Accessed 5 Dec. 2023. </a:t>
            </a:r>
          </a:p>
          <a:p>
            <a:r>
              <a:rPr lang="en-US" dirty="0">
                <a:effectLst/>
              </a:rPr>
              <a:t>“Halite.” </a:t>
            </a:r>
            <a:r>
              <a:rPr lang="en-US" i="1" dirty="0">
                <a:effectLst/>
              </a:rPr>
              <a:t>Geology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geology.com</a:t>
            </a:r>
            <a:r>
              <a:rPr lang="en-US" dirty="0">
                <a:effectLst/>
              </a:rPr>
              <a:t>/minerals/</a:t>
            </a:r>
            <a:r>
              <a:rPr lang="en-US" dirty="0" err="1">
                <a:effectLst/>
              </a:rPr>
              <a:t>halite.shtml</a:t>
            </a:r>
            <a:r>
              <a:rPr lang="en-US" dirty="0">
                <a:effectLst/>
              </a:rPr>
              <a:t>. Accessed 5 Dec. 2023. </a:t>
            </a:r>
          </a:p>
          <a:p>
            <a:r>
              <a:rPr lang="en-US" dirty="0">
                <a:effectLst/>
              </a:rPr>
              <a:t>“Hematite.” </a:t>
            </a:r>
            <a:r>
              <a:rPr lang="en-US" i="1" dirty="0">
                <a:effectLst/>
              </a:rPr>
              <a:t>Hematite | Common Minerals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commonminerals.esci.umn.edu</a:t>
            </a:r>
            <a:r>
              <a:rPr lang="en-US" dirty="0">
                <a:effectLst/>
              </a:rPr>
              <a:t>/minerals-g-m/hematite#:~:text=Nearly%20every%20human%20society%20has,choice%20for%20painting%20large%20structures. Accessed 5 Dec. 2023. </a:t>
            </a:r>
          </a:p>
          <a:p>
            <a:r>
              <a:rPr lang="en-US" dirty="0">
                <a:effectLst/>
              </a:rPr>
              <a:t>“Hornblende.” </a:t>
            </a:r>
            <a:r>
              <a:rPr lang="en-US" i="1" dirty="0">
                <a:effectLst/>
              </a:rPr>
              <a:t>Geology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geology.com</a:t>
            </a:r>
            <a:r>
              <a:rPr lang="en-US" dirty="0">
                <a:effectLst/>
              </a:rPr>
              <a:t>/minerals/</a:t>
            </a:r>
            <a:r>
              <a:rPr lang="en-US" dirty="0" err="1">
                <a:effectLst/>
              </a:rPr>
              <a:t>hornblende.shtml</a:t>
            </a:r>
            <a:r>
              <a:rPr lang="en-US" dirty="0">
                <a:effectLst/>
              </a:rPr>
              <a:t>#:~:text=Uses%20of%20Hornblende&amp;text=It%20is%20crushed%20and%20used,countertops%2C%20and%20other%20architectural%20uses. Accessed 5 Dec. 2023.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2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B4B1-4DEF-684B-2C4E-C463624AF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D390-6E8E-2E43-2040-93ACA9A2C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15044"/>
            <a:ext cx="8946541" cy="4633355"/>
          </a:xfrm>
        </p:spPr>
        <p:txBody>
          <a:bodyPr>
            <a:normAutofit fontScale="47500" lnSpcReduction="20000"/>
          </a:bodyPr>
          <a:lstStyle/>
          <a:p>
            <a:r>
              <a:rPr lang="en-US" sz="2500" dirty="0">
                <a:effectLst/>
              </a:rPr>
              <a:t>“Magnetite.” </a:t>
            </a:r>
            <a:r>
              <a:rPr lang="en-US" sz="2500" i="1" dirty="0">
                <a:effectLst/>
              </a:rPr>
              <a:t>American Chemical Society</a:t>
            </a:r>
            <a:r>
              <a:rPr lang="en-US" sz="2500" dirty="0">
                <a:effectLst/>
              </a:rPr>
              <a:t>, </a:t>
            </a:r>
            <a:r>
              <a:rPr lang="en-US" sz="2500" dirty="0" err="1">
                <a:effectLst/>
              </a:rPr>
              <a:t>www.acs.org</a:t>
            </a:r>
            <a:r>
              <a:rPr lang="en-US" sz="2500" dirty="0">
                <a:effectLst/>
              </a:rPr>
              <a:t>/molecule-of-the-week/archive/m/</a:t>
            </a:r>
            <a:r>
              <a:rPr lang="en-US" sz="2500" dirty="0" err="1">
                <a:effectLst/>
              </a:rPr>
              <a:t>magnetite.html</a:t>
            </a:r>
            <a:r>
              <a:rPr lang="en-US" sz="2500" dirty="0">
                <a:effectLst/>
              </a:rPr>
              <a:t>#:~:text=Magnetite’s%20greatest%20use%20is%20as,variety%20of%20processes%20and%20materials. Accessed 5 Dec. 2023. </a:t>
            </a:r>
          </a:p>
          <a:p>
            <a:r>
              <a:rPr lang="en-US" sz="2500" dirty="0">
                <a:effectLst/>
              </a:rPr>
              <a:t>MAT, </a:t>
            </a:r>
            <a:r>
              <a:rPr lang="en-US" sz="2500" dirty="0" err="1">
                <a:effectLst/>
              </a:rPr>
              <a:t>Mahmut</a:t>
            </a:r>
            <a:r>
              <a:rPr lang="en-US" sz="2500" dirty="0">
                <a:effectLst/>
              </a:rPr>
              <a:t>. “Chlorite: Variation, Properties, Formation, Occurrence and Uses.” </a:t>
            </a:r>
            <a:r>
              <a:rPr lang="en-US" sz="2500" i="1" dirty="0">
                <a:effectLst/>
              </a:rPr>
              <a:t>Geology Science</a:t>
            </a:r>
            <a:r>
              <a:rPr lang="en-US" sz="2500" dirty="0">
                <a:effectLst/>
              </a:rPr>
              <a:t>, 9 Sept. 2023, </a:t>
            </a:r>
            <a:r>
              <a:rPr lang="en-US" sz="2500" dirty="0" err="1">
                <a:effectLst/>
              </a:rPr>
              <a:t>geologyscience.com</a:t>
            </a:r>
            <a:r>
              <a:rPr lang="en-US" sz="2500" dirty="0">
                <a:effectLst/>
              </a:rPr>
              <a:t>/minerals/chlorite/?amp. </a:t>
            </a:r>
          </a:p>
          <a:p>
            <a:r>
              <a:rPr lang="en-US" sz="2500" dirty="0">
                <a:effectLst/>
              </a:rPr>
              <a:t>MAT, </a:t>
            </a:r>
            <a:r>
              <a:rPr lang="en-US" sz="2500" dirty="0" err="1">
                <a:effectLst/>
              </a:rPr>
              <a:t>Mahmut</a:t>
            </a:r>
            <a:r>
              <a:rPr lang="en-US" sz="2500" dirty="0">
                <a:effectLst/>
              </a:rPr>
              <a:t>. “Illite: Properties, Formation, Uses " Geology Science.” </a:t>
            </a:r>
            <a:r>
              <a:rPr lang="en-US" sz="2500" i="1" dirty="0">
                <a:effectLst/>
              </a:rPr>
              <a:t>Geology Science</a:t>
            </a:r>
            <a:r>
              <a:rPr lang="en-US" sz="2500" dirty="0">
                <a:effectLst/>
              </a:rPr>
              <a:t>, 1 May 2023, </a:t>
            </a:r>
            <a:r>
              <a:rPr lang="en-US" sz="2500" dirty="0" err="1">
                <a:effectLst/>
              </a:rPr>
              <a:t>geologyscience.com</a:t>
            </a:r>
            <a:r>
              <a:rPr lang="en-US" sz="2500" dirty="0">
                <a:effectLst/>
              </a:rPr>
              <a:t>/minerals/silicates-minerals/</a:t>
            </a:r>
            <a:r>
              <a:rPr lang="en-US" sz="2500" dirty="0" err="1">
                <a:effectLst/>
              </a:rPr>
              <a:t>illite</a:t>
            </a:r>
            <a:r>
              <a:rPr lang="en-US" sz="2500" dirty="0">
                <a:effectLst/>
              </a:rPr>
              <a:t>/?amp. </a:t>
            </a:r>
          </a:p>
          <a:p>
            <a:r>
              <a:rPr lang="en-US" sz="2500" dirty="0">
                <a:effectLst/>
              </a:rPr>
              <a:t>MAT, </a:t>
            </a:r>
            <a:r>
              <a:rPr lang="en-US" sz="2500" dirty="0" err="1">
                <a:effectLst/>
              </a:rPr>
              <a:t>Mahmut</a:t>
            </a:r>
            <a:r>
              <a:rPr lang="en-US" sz="2500" dirty="0">
                <a:effectLst/>
              </a:rPr>
              <a:t>. “Kaolinite Properties, Occurrence and Uses Area.” </a:t>
            </a:r>
            <a:r>
              <a:rPr lang="en-US" sz="2500" i="1" dirty="0">
                <a:effectLst/>
              </a:rPr>
              <a:t>Geology Science</a:t>
            </a:r>
            <a:r>
              <a:rPr lang="en-US" sz="2500" dirty="0">
                <a:effectLst/>
              </a:rPr>
              <a:t>, 23 Apr. 2023, </a:t>
            </a:r>
            <a:r>
              <a:rPr lang="en-US" sz="2500" dirty="0" err="1">
                <a:effectLst/>
              </a:rPr>
              <a:t>geologyscience.com</a:t>
            </a:r>
            <a:r>
              <a:rPr lang="en-US" sz="2500" dirty="0">
                <a:effectLst/>
              </a:rPr>
              <a:t>/minerals/kaolinite/. </a:t>
            </a:r>
          </a:p>
          <a:p>
            <a:r>
              <a:rPr lang="en-US" sz="2500" dirty="0">
                <a:effectLst/>
              </a:rPr>
              <a:t>MAT, </a:t>
            </a:r>
            <a:r>
              <a:rPr lang="en-US" sz="2500" dirty="0" err="1">
                <a:effectLst/>
              </a:rPr>
              <a:t>Mahmut</a:t>
            </a:r>
            <a:r>
              <a:rPr lang="en-US" sz="2500" dirty="0">
                <a:effectLst/>
              </a:rPr>
              <a:t>. “Quartz: Properties, Varieties, Occurrence and Uses.” </a:t>
            </a:r>
            <a:r>
              <a:rPr lang="en-US" sz="2500" i="1" dirty="0">
                <a:effectLst/>
              </a:rPr>
              <a:t>Geology Science</a:t>
            </a:r>
            <a:r>
              <a:rPr lang="en-US" sz="2500" dirty="0">
                <a:effectLst/>
              </a:rPr>
              <a:t>, 8 Nov. 2023, </a:t>
            </a:r>
            <a:r>
              <a:rPr lang="en-US" sz="2500" dirty="0" err="1">
                <a:effectLst/>
              </a:rPr>
              <a:t>geologyscience.com</a:t>
            </a:r>
            <a:r>
              <a:rPr lang="en-US" sz="2500" dirty="0">
                <a:effectLst/>
              </a:rPr>
              <a:t>/minerals/quartz/#</a:t>
            </a:r>
            <a:r>
              <a:rPr lang="en-US" sz="2500" dirty="0" err="1">
                <a:effectLst/>
              </a:rPr>
              <a:t>Quartz_Uses</a:t>
            </a:r>
            <a:r>
              <a:rPr lang="en-US" sz="2500" dirty="0">
                <a:effectLst/>
              </a:rPr>
              <a:t>. </a:t>
            </a:r>
          </a:p>
          <a:p>
            <a:r>
              <a:rPr lang="en-US" sz="2500" dirty="0">
                <a:effectLst/>
              </a:rPr>
              <a:t>“Muscovite.” </a:t>
            </a:r>
            <a:r>
              <a:rPr lang="en-US" sz="2500" i="1" dirty="0">
                <a:effectLst/>
              </a:rPr>
              <a:t>GEO143 Mineral Webpages</a:t>
            </a:r>
            <a:r>
              <a:rPr lang="en-US" sz="2500" dirty="0">
                <a:effectLst/>
              </a:rPr>
              <a:t>, </a:t>
            </a:r>
            <a:r>
              <a:rPr lang="en-US" sz="2500" dirty="0" err="1">
                <a:effectLst/>
              </a:rPr>
              <a:t>sites.google.com</a:t>
            </a:r>
            <a:r>
              <a:rPr lang="en-US" sz="2500" dirty="0">
                <a:effectLst/>
              </a:rPr>
              <a:t>/site/geo143mineralwebpages/muscovite. Accessed 5 Dec. 2023. </a:t>
            </a:r>
          </a:p>
          <a:p>
            <a:r>
              <a:rPr lang="en-US" sz="2500" dirty="0">
                <a:effectLst/>
              </a:rPr>
              <a:t>“Orthoclase.” </a:t>
            </a:r>
            <a:r>
              <a:rPr lang="en-US" sz="2500" i="1" dirty="0" err="1">
                <a:effectLst/>
              </a:rPr>
              <a:t>Encyclopædia</a:t>
            </a:r>
            <a:r>
              <a:rPr lang="en-US" sz="2500" i="1" dirty="0">
                <a:effectLst/>
              </a:rPr>
              <a:t> Britannica</a:t>
            </a:r>
            <a:r>
              <a:rPr lang="en-US" sz="2500" dirty="0">
                <a:effectLst/>
              </a:rPr>
              <a:t>, </a:t>
            </a:r>
            <a:r>
              <a:rPr lang="en-US" sz="2500" dirty="0" err="1">
                <a:effectLst/>
              </a:rPr>
              <a:t>Encyclopædia</a:t>
            </a:r>
            <a:r>
              <a:rPr lang="en-US" sz="2500" dirty="0">
                <a:effectLst/>
              </a:rPr>
              <a:t> Britannica, inc., </a:t>
            </a:r>
            <a:r>
              <a:rPr lang="en-US" sz="2500" dirty="0" err="1">
                <a:effectLst/>
              </a:rPr>
              <a:t>www.britannica.com</a:t>
            </a:r>
            <a:r>
              <a:rPr lang="en-US" sz="2500" dirty="0">
                <a:effectLst/>
              </a:rPr>
              <a:t>/science/orthoclase. Accessed 5 Dec. 2023. </a:t>
            </a:r>
          </a:p>
          <a:p>
            <a:r>
              <a:rPr lang="en-US" sz="2500" dirty="0">
                <a:effectLst/>
              </a:rPr>
              <a:t>“Other Uses of Gypsum.” </a:t>
            </a:r>
            <a:r>
              <a:rPr lang="en-US" sz="2500" i="1" dirty="0">
                <a:effectLst/>
              </a:rPr>
              <a:t>Gypsum Association</a:t>
            </a:r>
            <a:r>
              <a:rPr lang="en-US" sz="2500" dirty="0">
                <a:effectLst/>
              </a:rPr>
              <a:t>, </a:t>
            </a:r>
            <a:r>
              <a:rPr lang="en-US" sz="2500" dirty="0" err="1">
                <a:effectLst/>
              </a:rPr>
              <a:t>gypsum.org</a:t>
            </a:r>
            <a:r>
              <a:rPr lang="en-US" sz="2500" dirty="0">
                <a:effectLst/>
              </a:rPr>
              <a:t>/other-uses-of-gypsum/#:~:text=While%20the%20majority%20of%20gypsum,the%20corrosive%20effect%20of%20alkalinity. Accessed 5 Dec. 2023. </a:t>
            </a:r>
          </a:p>
          <a:p>
            <a:r>
              <a:rPr lang="en-US" sz="2500" dirty="0">
                <a:effectLst/>
              </a:rPr>
              <a:t>“Plagioclase.” </a:t>
            </a:r>
            <a:r>
              <a:rPr lang="en-US" sz="2500" i="1" dirty="0" err="1">
                <a:effectLst/>
              </a:rPr>
              <a:t>Encyclopædia</a:t>
            </a:r>
            <a:r>
              <a:rPr lang="en-US" sz="2500" i="1" dirty="0">
                <a:effectLst/>
              </a:rPr>
              <a:t> Britannica</a:t>
            </a:r>
            <a:r>
              <a:rPr lang="en-US" sz="2500" dirty="0">
                <a:effectLst/>
              </a:rPr>
              <a:t>, </a:t>
            </a:r>
            <a:r>
              <a:rPr lang="en-US" sz="2500" dirty="0" err="1">
                <a:effectLst/>
              </a:rPr>
              <a:t>Encyclopædia</a:t>
            </a:r>
            <a:r>
              <a:rPr lang="en-US" sz="2500" dirty="0">
                <a:effectLst/>
              </a:rPr>
              <a:t> Britannica, inc., </a:t>
            </a:r>
            <a:r>
              <a:rPr lang="en-US" sz="2500" dirty="0" err="1">
                <a:effectLst/>
              </a:rPr>
              <a:t>www.britannica.com</a:t>
            </a:r>
            <a:r>
              <a:rPr lang="en-US" sz="2500" dirty="0">
                <a:effectLst/>
              </a:rPr>
              <a:t>/science/plagioclase. Accessed 5 Dec. 2023. </a:t>
            </a:r>
          </a:p>
          <a:p>
            <a:r>
              <a:rPr lang="en-US" sz="2500" i="1" dirty="0">
                <a:effectLst/>
              </a:rPr>
              <a:t>U.S. Environmental Protection Agency | US EPA</a:t>
            </a:r>
            <a:r>
              <a:rPr lang="en-US" sz="2500" dirty="0">
                <a:effectLst/>
              </a:rPr>
              <a:t>, </a:t>
            </a:r>
            <a:r>
              <a:rPr lang="en-US" sz="2500" dirty="0" err="1">
                <a:effectLst/>
              </a:rPr>
              <a:t>www.epa.gov</a:t>
            </a:r>
            <a:r>
              <a:rPr lang="en-US" sz="2500" dirty="0">
                <a:effectLst/>
              </a:rPr>
              <a:t>/system/files/documents/2023-03/Sodium%20Chloride%20Supply%20Chain%20Profile.pdf. Accessed 6 Dec. 2023.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17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{4DB91ADE-2EFB-854F-9843-011D0A6AE8FD}tf10001062</Template>
  <TotalTime>579</TotalTime>
  <Words>1560</Words>
  <Application>Microsoft Macintosh PowerPoint</Application>
  <PresentationFormat>Widescreen</PresentationFormat>
  <Paragraphs>104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Minerals in Society</vt:lpstr>
      <vt:lpstr>Major Sedimentary Minerals</vt:lpstr>
      <vt:lpstr>Major Sedimentary Minerals</vt:lpstr>
      <vt:lpstr>Major Sedimentary Minerals</vt:lpstr>
      <vt:lpstr>Major Clay Minerals</vt:lpstr>
      <vt:lpstr>Accessory Minerals</vt:lpstr>
      <vt:lpstr>Other Minerals</vt:lpstr>
      <vt:lpstr>Work Cited</vt:lpstr>
      <vt:lpstr>Work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in Society</dc:title>
  <dc:creator>Daniel Martinez</dc:creator>
  <cp:lastModifiedBy>Daniel Martinez</cp:lastModifiedBy>
  <cp:revision>14</cp:revision>
  <dcterms:created xsi:type="dcterms:W3CDTF">2023-12-05T13:59:36Z</dcterms:created>
  <dcterms:modified xsi:type="dcterms:W3CDTF">2023-12-06T14:46:41Z</dcterms:modified>
</cp:coreProperties>
</file>