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512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5EDA-0DA9-1D4C-9BBD-2A58B045F48F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4D95-179A-394D-B90C-BDC1C233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4D95-179A-394D-B90C-BDC1C23335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/science/striation-geology</a:t>
            </a:r>
          </a:p>
          <a:p>
            <a:r>
              <a:rPr lang="en-US" dirty="0"/>
              <a:t>https://</a:t>
            </a:r>
            <a:r>
              <a:rPr lang="en-US" dirty="0" err="1"/>
              <a:t>www.proquest.com</a:t>
            </a:r>
            <a:r>
              <a:rPr lang="en-US" dirty="0"/>
              <a:t>/</a:t>
            </a:r>
            <a:r>
              <a:rPr lang="en-US" dirty="0" err="1"/>
              <a:t>georef</a:t>
            </a:r>
            <a:r>
              <a:rPr lang="en-US" dirty="0"/>
              <a:t>/</a:t>
            </a:r>
            <a:r>
              <a:rPr lang="en-US" dirty="0" err="1"/>
              <a:t>docview</a:t>
            </a:r>
            <a:r>
              <a:rPr lang="en-US" dirty="0"/>
              <a:t>/2848587884/A70B4DEE679C44A5PQ/1?accountid=12299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4D95-179A-394D-B90C-BDC1C23335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1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=2tHT4ImkiaM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4D95-179A-394D-B90C-BDC1C2333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www.geological-digressions.com</a:t>
            </a:r>
            <a:r>
              <a:rPr lang="en-US" dirty="0"/>
              <a:t>/tag/groove-casts/#:~:text=Groove%20casts%20Objects%20dragged%20across,on%20the%20soles%20of%20beds.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=2tHT4ImkiaM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4D95-179A-394D-B90C-BDC1C2333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8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=2tHT4ImkiaM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4D95-179A-394D-B90C-BDC1C2333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0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7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64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2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9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59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3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7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9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D57BDD-E64A-4D27-8978-82FFCA18A12C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3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5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3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97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app=desktop&amp;v=2tHT4ImkiaM" TargetMode="External"/><Relationship Id="rId5" Type="http://schemas.openxmlformats.org/officeDocument/2006/relationships/hyperlink" Target="http://www.geological-digressions.com/tag/groove-casts/#:~:text=Groove%20casts%20Objects%20dragged%20across,on%20the%20soles%20of%20beds" TargetMode="External"/><Relationship Id="rId4" Type="http://schemas.openxmlformats.org/officeDocument/2006/relationships/hyperlink" Target="http://www.youtube.com/watch?app=desktop&amp;v=2tHT4Imki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30/abs/2023NC-386809" TargetMode="External"/><Relationship Id="rId4" Type="http://schemas.openxmlformats.org/officeDocument/2006/relationships/hyperlink" Target="http://www.britannica.com/science/striation-geolo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app=desktop&amp;v=2tHT4ImkiaM" TargetMode="External"/><Relationship Id="rId4" Type="http://schemas.openxmlformats.org/officeDocument/2006/relationships/hyperlink" Target="http://www.youtube.com/watch?app=desktop&amp;v=2tHT4Imki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app=desktop&amp;v=2tHT4ImkiaM" TargetMode="External"/><Relationship Id="rId5" Type="http://schemas.openxmlformats.org/officeDocument/2006/relationships/hyperlink" Target="http://www.geological-digressions.com/tag/groove-casts/#:~:text=Groove%20casts%20Objects%20dragged%20across,on%20the%20soles%20of%20beds" TargetMode="External"/><Relationship Id="rId4" Type="http://schemas.openxmlformats.org/officeDocument/2006/relationships/hyperlink" Target="http://www.youtube.com/watch?app=desktop&amp;v=2tHT4Imki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app=desktop&amp;v=2tHT4ImkiaM" TargetMode="External"/><Relationship Id="rId5" Type="http://schemas.openxmlformats.org/officeDocument/2006/relationships/hyperlink" Target="http://www.youtube.com/watch?app=desktop&amp;v=2tHT4ImkiaM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5356B-D695-85C9-2D2B-B6BEB1A3F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9091" t="178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72C5A-9C0A-4D99-2BDE-1FBB87EEE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r>
              <a:rPr lang="en-US" dirty="0"/>
              <a:t>Bedding plane markings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1638D-4647-5312-21C9-F347A98EA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n-US" dirty="0"/>
              <a:t>By Daniel Martinez</a:t>
            </a:r>
          </a:p>
        </p:txBody>
      </p:sp>
    </p:spTree>
    <p:extLst>
      <p:ext uri="{BB962C8B-B14F-4D97-AF65-F5344CB8AC3E}">
        <p14:creationId xmlns:p14="http://schemas.microsoft.com/office/powerpoint/2010/main" val="29249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606E-71D5-1E39-67CC-20BAE2B0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Groove 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49E83-ABBA-2077-BF77-C23527FD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2"/>
            <a:ext cx="4076700" cy="40108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Formed by an object being dragged across the surface by a strong current</a:t>
            </a:r>
          </a:p>
          <a:p>
            <a:r>
              <a:rPr lang="en-US" sz="1600" dirty="0"/>
              <a:t>Flow current is in the direction parallel to the cast </a:t>
            </a:r>
          </a:p>
          <a:p>
            <a:r>
              <a:rPr lang="en-US" sz="1600" dirty="0"/>
              <a:t>Forms in turbidity currents </a:t>
            </a:r>
          </a:p>
          <a:p>
            <a:r>
              <a:rPr lang="en-US" sz="1600" dirty="0"/>
              <a:t>Length can rage from a few millimeters to several centimeters</a:t>
            </a: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lute casts Archives - Geological Digressions">
            <a:extLst>
              <a:ext uri="{FF2B5EF4-FFF2-40B4-BE49-F238E27FC236}">
                <a16:creationId xmlns:a16="http://schemas.microsoft.com/office/drawing/2014/main" id="{4F423EBD-FC61-FBAF-425E-6D4B28901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r="10216" b="-1"/>
          <a:stretch/>
        </p:blipFill>
        <p:spPr bwMode="auto">
          <a:xfrm>
            <a:off x="5304147" y="10"/>
            <a:ext cx="6887853" cy="53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894EE6-7609-0E44-B25C-08C98D5ACB61}"/>
              </a:ext>
            </a:extLst>
          </p:cNvPr>
          <p:cNvSpPr txBox="1"/>
          <p:nvPr/>
        </p:nvSpPr>
        <p:spPr>
          <a:xfrm>
            <a:off x="169370" y="5327746"/>
            <a:ext cx="127846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Phillips, Rachel. “The Ultimate Guide to Bedding Plane Markings- SED Strat #7 | Geo Girl.” </a:t>
            </a:r>
            <a:r>
              <a:rPr lang="en-US" sz="1400" i="1" dirty="0">
                <a:effectLst/>
              </a:rPr>
              <a:t>YouTube</a:t>
            </a:r>
            <a:r>
              <a:rPr lang="en-US" sz="1400" dirty="0">
                <a:effectLst/>
              </a:rPr>
              <a:t>, YouTube, 27 Mar. 2022, </a:t>
            </a:r>
            <a:r>
              <a:rPr lang="en-US" sz="1400" dirty="0">
                <a:effectLst/>
                <a:hlinkClick r:id="rId4"/>
              </a:rPr>
              <a:t>www.youtube.com/watch?app=desktop&amp;v=2tHT4ImkiaM</a:t>
            </a:r>
            <a:r>
              <a:rPr lang="en-US" sz="1400" dirty="0">
                <a:effectLst/>
              </a:rPr>
              <a:t>.</a:t>
            </a:r>
          </a:p>
          <a:p>
            <a:endParaRPr lang="en-US" sz="1400" dirty="0">
              <a:effectLst/>
            </a:endParaRPr>
          </a:p>
          <a:p>
            <a:r>
              <a:rPr lang="en-US" sz="1400" dirty="0">
                <a:effectLst/>
              </a:rPr>
              <a:t>Ricketts, Brian. “Groove Casts Archives.” </a:t>
            </a:r>
            <a:r>
              <a:rPr lang="en-US" sz="1400" i="1" dirty="0">
                <a:effectLst/>
              </a:rPr>
              <a:t>Geological Digressions</a:t>
            </a:r>
            <a:r>
              <a:rPr lang="en-US" sz="1400" dirty="0">
                <a:effectLst/>
              </a:rPr>
              <a:t>, 6 Feb. 2019, </a:t>
            </a:r>
            <a:r>
              <a:rPr lang="en-US" sz="1400" dirty="0">
                <a:effectLst/>
                <a:hlinkClick r:id="rId5"/>
              </a:rPr>
              <a:t>www.geological-digressions.com/tag/groove-casts/#:~:text=Groove%20casts%20Objects%20dragged%20across,on%20the%20soles%20of%20beds</a:t>
            </a:r>
            <a:r>
              <a:rPr lang="en-US" sz="1400" dirty="0">
                <a:effectLst/>
              </a:rPr>
              <a:t>.</a:t>
            </a:r>
          </a:p>
          <a:p>
            <a:r>
              <a:rPr lang="en-US" sz="1400" dirty="0">
                <a:effectLst/>
              </a:rPr>
              <a:t> </a:t>
            </a:r>
            <a:endParaRPr lang="en-US" sz="1400" dirty="0"/>
          </a:p>
          <a:p>
            <a:r>
              <a:rPr lang="en-US" sz="1400" dirty="0">
                <a:effectLst/>
              </a:rPr>
              <a:t>Jr., Sam Boggs. “Chapter 4.” </a:t>
            </a:r>
            <a:r>
              <a:rPr lang="en-US" sz="1400" i="1" dirty="0">
                <a:effectLst/>
              </a:rPr>
              <a:t>Principles of Sedimentology and Stratigraphy</a:t>
            </a:r>
            <a:r>
              <a:rPr lang="en-US" sz="1400" dirty="0">
                <a:effectLst/>
              </a:rPr>
              <a:t>, 5th ed., Pearson, 2011, pp. 84–87. </a:t>
            </a:r>
            <a:endParaRPr lang="en-US" sz="1400" dirty="0">
              <a:hlinkClick r:id="rId6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4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3052-EE7F-2B90-1496-0FF70067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7677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striations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99E17-32EF-7BB8-A725-271E0CA2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Scratches visible to the naked eye made by sliding glaciers </a:t>
            </a:r>
          </a:p>
          <a:p>
            <a:r>
              <a:rPr lang="en-US" dirty="0"/>
              <a:t>Lengths range from a few millimeters to a few centimeters</a:t>
            </a:r>
          </a:p>
          <a:p>
            <a:r>
              <a:rPr lang="en-US" dirty="0"/>
              <a:t>Depth fractions of millimeters to a few millimeters</a:t>
            </a:r>
          </a:p>
          <a:p>
            <a:r>
              <a:rPr lang="en-US" dirty="0"/>
              <a:t>Shows the direction of flow for ice</a:t>
            </a:r>
          </a:p>
        </p:txBody>
      </p:sp>
      <p:pic>
        <p:nvPicPr>
          <p:cNvPr id="4098" name="Picture 2" descr="Glacial Striations | U.S. Geological Survey">
            <a:extLst>
              <a:ext uri="{FF2B5EF4-FFF2-40B4-BE49-F238E27FC236}">
                <a16:creationId xmlns:a16="http://schemas.microsoft.com/office/drawing/2014/main" id="{C4C157DB-8EC9-7C33-2999-165A79FE4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2" b="-3"/>
          <a:stretch/>
        </p:blipFill>
        <p:spPr bwMode="auto">
          <a:xfrm>
            <a:off x="6493933" y="1482488"/>
            <a:ext cx="5355167" cy="40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9FAB2-52BE-D0B7-FC85-3FE258F73F12}"/>
              </a:ext>
            </a:extLst>
          </p:cNvPr>
          <p:cNvSpPr txBox="1"/>
          <p:nvPr/>
        </p:nvSpPr>
        <p:spPr>
          <a:xfrm>
            <a:off x="258231" y="5411450"/>
            <a:ext cx="11514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“</a:t>
            </a:r>
            <a:r>
              <a:rPr lang="en-US" sz="1400" dirty="0">
                <a:effectLst/>
              </a:rPr>
              <a:t>Striation.” </a:t>
            </a:r>
            <a:r>
              <a:rPr lang="en-US" sz="1400" i="1" dirty="0" err="1">
                <a:effectLst/>
              </a:rPr>
              <a:t>Encyclopædia</a:t>
            </a:r>
            <a:r>
              <a:rPr lang="en-US" sz="1400" i="1" dirty="0">
                <a:effectLst/>
              </a:rPr>
              <a:t> Britannica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Encyclopædia</a:t>
            </a:r>
            <a:r>
              <a:rPr lang="en-US" sz="1400" dirty="0">
                <a:effectLst/>
              </a:rPr>
              <a:t> Britannica, inc., </a:t>
            </a:r>
            <a:r>
              <a:rPr lang="en-US" sz="1400" dirty="0">
                <a:effectLst/>
                <a:hlinkClick r:id="rId4"/>
              </a:rPr>
              <a:t>www.britannica.com/science/striation-geology</a:t>
            </a:r>
            <a:r>
              <a:rPr lang="en-US" sz="1400" dirty="0">
                <a:effectLst/>
              </a:rPr>
              <a:t>. Accessed 21 Sept. 2023. </a:t>
            </a:r>
          </a:p>
          <a:p>
            <a:endParaRPr lang="en-US" sz="1400" dirty="0"/>
          </a:p>
          <a:p>
            <a:r>
              <a:rPr lang="en-US" sz="1400" dirty="0"/>
              <a:t>Brooks, J., Smith, L., Hansen, D., Tovar, A., &amp; Zoet, L. (2023). The morphology of striations produced during laboratory experiments of subglacial abrasion. Abstracts with Programs - Geological Society of America, 55(3), Abstract no. 25-4. </a:t>
            </a:r>
            <a:r>
              <a:rPr lang="en-US" sz="1400" dirty="0">
                <a:hlinkClick r:id="rId5"/>
              </a:rPr>
              <a:t>https://doi.org/10.1130/abs/2023NC-386809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43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CAE8-7BC0-C761-2A8E-2A5AE829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37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Bounce, brush, prod, &amp; roll marks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F31E-CD52-7079-B489-CBA2FA26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334957"/>
            <a:ext cx="3810001" cy="4002343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Bounce marks are made from objects bouncing along the bottom of a river</a:t>
            </a:r>
          </a:p>
          <a:p>
            <a:r>
              <a:rPr lang="en-US" sz="1600" dirty="0"/>
              <a:t>Brush marks are made form an object brushing against the ground</a:t>
            </a:r>
          </a:p>
          <a:p>
            <a:r>
              <a:rPr lang="en-US" sz="1600" dirty="0"/>
              <a:t>Brush marks leave a small hill from impact in the direction of the current</a:t>
            </a:r>
          </a:p>
          <a:p>
            <a:r>
              <a:rPr lang="en-US" sz="1600" dirty="0"/>
              <a:t>Prod marks are made form objects striking the ground and getting stuck then removed from the mud</a:t>
            </a:r>
          </a:p>
          <a:p>
            <a:r>
              <a:rPr lang="en-US" sz="1600" dirty="0"/>
              <a:t>Roll marks are made by an object rolling across the bottom leaves behind characteristic marks </a:t>
            </a:r>
          </a:p>
          <a:p>
            <a:endParaRPr lang="en-US" sz="1600" dirty="0"/>
          </a:p>
        </p:txBody>
      </p:sp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Chapter 4 Sedimentary Structures - ppt video online download">
            <a:extLst>
              <a:ext uri="{FF2B5EF4-FFF2-40B4-BE49-F238E27FC236}">
                <a16:creationId xmlns:a16="http://schemas.microsoft.com/office/drawing/2014/main" id="{936920C2-C05B-99DD-B086-AF1292DB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16296" r="33285" b="9322"/>
          <a:stretch/>
        </p:blipFill>
        <p:spPr bwMode="auto">
          <a:xfrm>
            <a:off x="4951377" y="0"/>
            <a:ext cx="7215907" cy="53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E56590-6884-ADD4-B199-D36FD89EF690}"/>
              </a:ext>
            </a:extLst>
          </p:cNvPr>
          <p:cNvSpPr txBox="1"/>
          <p:nvPr/>
        </p:nvSpPr>
        <p:spPr>
          <a:xfrm>
            <a:off x="4729935" y="5349895"/>
            <a:ext cx="7683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Phillips, Rachel. “The Ultimate Guide to Bedding Plane Markings- SED Strat #7 | Geo Girl.” </a:t>
            </a:r>
            <a:r>
              <a:rPr lang="en-US" sz="1400" i="1" dirty="0">
                <a:effectLst/>
              </a:rPr>
              <a:t>YouTube</a:t>
            </a:r>
            <a:r>
              <a:rPr lang="en-US" sz="1400" dirty="0">
                <a:effectLst/>
              </a:rPr>
              <a:t>, YouTube, 27 Mar. 2022, </a:t>
            </a:r>
            <a:r>
              <a:rPr lang="en-US" sz="1400" dirty="0">
                <a:effectLst/>
                <a:hlinkClick r:id="rId4"/>
              </a:rPr>
              <a:t>www.youtube.com/watch?app=desktop&amp;v=2tHT4ImkiaM</a:t>
            </a:r>
            <a:r>
              <a:rPr lang="en-US" sz="1400" dirty="0">
                <a:effectLst/>
              </a:rPr>
              <a:t>.</a:t>
            </a:r>
          </a:p>
          <a:p>
            <a:endParaRPr lang="en-US" sz="1400" dirty="0">
              <a:effectLst/>
            </a:endParaRPr>
          </a:p>
          <a:p>
            <a:r>
              <a:rPr lang="en-US" sz="1400" dirty="0">
                <a:effectLst/>
              </a:rPr>
              <a:t>Jr., Sam Boggs. “Chapter 4.” </a:t>
            </a:r>
            <a:r>
              <a:rPr lang="en-US" sz="1400" i="1" dirty="0">
                <a:effectLst/>
              </a:rPr>
              <a:t>Principles of Sedimentology and Stratigraphy</a:t>
            </a:r>
            <a:r>
              <a:rPr lang="en-US" sz="1400" dirty="0">
                <a:effectLst/>
              </a:rPr>
              <a:t>, 5th ed., Pearson, 2011, pp. 84–87. </a:t>
            </a:r>
            <a:endParaRPr lang="en-US" sz="14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77853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87D7-129B-68CE-7694-4034A32F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8" y="418932"/>
            <a:ext cx="6257291" cy="1293028"/>
          </a:xfrm>
        </p:spPr>
        <p:txBody>
          <a:bodyPr>
            <a:normAutofit/>
          </a:bodyPr>
          <a:lstStyle/>
          <a:p>
            <a:r>
              <a:rPr lang="en-US" dirty="0"/>
              <a:t>Flute 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4C99-911E-84CC-16C6-68CE19BA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9" y="1416937"/>
            <a:ext cx="6257290" cy="4024125"/>
          </a:xfrm>
        </p:spPr>
        <p:txBody>
          <a:bodyPr>
            <a:normAutofit/>
          </a:bodyPr>
          <a:lstStyle/>
          <a:p>
            <a:r>
              <a:rPr lang="en-US" dirty="0"/>
              <a:t>Commonly created by strong eddies turbidity currents</a:t>
            </a:r>
          </a:p>
          <a:p>
            <a:r>
              <a:rPr lang="en-US" dirty="0"/>
              <a:t>Formed by filing depression in the bottom layer</a:t>
            </a:r>
          </a:p>
          <a:p>
            <a:r>
              <a:rPr lang="en-US" dirty="0"/>
              <a:t>Flow direction goes from narrow to wider</a:t>
            </a:r>
          </a:p>
          <a:p>
            <a:r>
              <a:rPr lang="en-US" dirty="0"/>
              <a:t>Can occur individually or in swarms</a:t>
            </a:r>
          </a:p>
          <a:p>
            <a:r>
              <a:rPr lang="en-US" dirty="0"/>
              <a:t>Multiple flute casts will have the same general orientation</a:t>
            </a:r>
          </a:p>
          <a:p>
            <a:r>
              <a:rPr lang="en-US" dirty="0"/>
              <a:t>Size is typically consistent in the same bed</a:t>
            </a:r>
          </a:p>
        </p:txBody>
      </p:sp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ute casts, common sole marks, often used as evidence for erosion by... |  Download Scientific Diagram">
            <a:extLst>
              <a:ext uri="{FF2B5EF4-FFF2-40B4-BE49-F238E27FC236}">
                <a16:creationId xmlns:a16="http://schemas.microsoft.com/office/drawing/2014/main" id="{AC3DFE34-D587-9D79-702C-624035F18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25682"/>
          <a:stretch/>
        </p:blipFill>
        <p:spPr bwMode="auto">
          <a:xfrm>
            <a:off x="7519416" y="10"/>
            <a:ext cx="4672584" cy="5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4704CF-E371-F5BF-3996-AC003FE1B819}"/>
              </a:ext>
            </a:extLst>
          </p:cNvPr>
          <p:cNvSpPr txBox="1"/>
          <p:nvPr/>
        </p:nvSpPr>
        <p:spPr>
          <a:xfrm>
            <a:off x="187952" y="5257562"/>
            <a:ext cx="127152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 Phillips, Rachel. “The Ultimate Guide to Bedding Plane Markings- SED Strat #7 | Geo Girl.” </a:t>
            </a:r>
            <a:r>
              <a:rPr lang="en-US" sz="1400" i="1" dirty="0">
                <a:effectLst/>
              </a:rPr>
              <a:t>YouTube</a:t>
            </a:r>
            <a:r>
              <a:rPr lang="en-US" sz="1400" dirty="0">
                <a:effectLst/>
              </a:rPr>
              <a:t>, YouTube, 27 Mar. 2022, </a:t>
            </a:r>
            <a:r>
              <a:rPr lang="en-US" sz="1400" dirty="0">
                <a:effectLst/>
                <a:hlinkClick r:id="rId4"/>
              </a:rPr>
              <a:t>www.youtube.com/watch?app=desktop&amp;v=2tHT4ImkiaM</a:t>
            </a:r>
            <a:r>
              <a:rPr lang="en-US" sz="1400" dirty="0">
                <a:effectLst/>
              </a:rPr>
              <a:t>.</a:t>
            </a:r>
          </a:p>
          <a:p>
            <a:endParaRPr lang="en-US" sz="1400" dirty="0"/>
          </a:p>
          <a:p>
            <a:r>
              <a:rPr lang="en-US" sz="1400" dirty="0">
                <a:effectLst/>
              </a:rPr>
              <a:t>Ricketts, Brian. “Groove Casts Archives.” </a:t>
            </a:r>
            <a:r>
              <a:rPr lang="en-US" sz="1400" i="1" dirty="0">
                <a:effectLst/>
              </a:rPr>
              <a:t>Geological Digressions</a:t>
            </a:r>
            <a:r>
              <a:rPr lang="en-US" sz="1400" dirty="0">
                <a:effectLst/>
              </a:rPr>
              <a:t>, 6 Feb. 2019, </a:t>
            </a:r>
            <a:r>
              <a:rPr lang="en-US" sz="1400" dirty="0">
                <a:effectLst/>
                <a:hlinkClick r:id="rId5"/>
              </a:rPr>
              <a:t>www.geological-digressions.com/tag/groove-casts/#:~:text=Groove%20casts%20Objects%20dragged%20across,on%20the%20soles%20of%20beds</a:t>
            </a:r>
            <a:r>
              <a:rPr lang="en-US" sz="1400" dirty="0">
                <a:effectLst/>
              </a:rPr>
              <a:t>.</a:t>
            </a:r>
          </a:p>
          <a:p>
            <a:endParaRPr lang="en-US" sz="1400" dirty="0">
              <a:effectLst/>
            </a:endParaRPr>
          </a:p>
          <a:p>
            <a:r>
              <a:rPr lang="en-US" sz="1400" dirty="0">
                <a:effectLst/>
              </a:rPr>
              <a:t>Jr., Sam Boggs. “Chapter 4.” </a:t>
            </a:r>
            <a:r>
              <a:rPr lang="en-US" sz="1400" i="1" dirty="0">
                <a:effectLst/>
              </a:rPr>
              <a:t>Principles of Sedimentology and Stratigraphy</a:t>
            </a:r>
            <a:r>
              <a:rPr lang="en-US" sz="1400" dirty="0">
                <a:effectLst/>
              </a:rPr>
              <a:t>, 5th ed., Pearson, 2011, pp. 84–87. </a:t>
            </a:r>
            <a:endParaRPr lang="en-US" sz="1400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64386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9" name="Rectangle 5168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71" name="Picture 5170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15A5F-2689-F66B-795B-2E889ED8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Load 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69BE-4E4B-4009-E23C-23258C6E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dirty="0"/>
              <a:t>Load casts are formed by deformation</a:t>
            </a:r>
          </a:p>
          <a:p>
            <a:r>
              <a:rPr lang="en-US" sz="1600" dirty="0"/>
              <a:t>Denser layer sinks into a less dense layer</a:t>
            </a:r>
          </a:p>
          <a:p>
            <a:r>
              <a:rPr lang="en-US" sz="1600" dirty="0"/>
              <a:t>Typically forms because of a sandstone bed being on top of a mudstone or shale bed</a:t>
            </a:r>
          </a:p>
          <a:p>
            <a:r>
              <a:rPr lang="en-US" sz="1600" dirty="0"/>
              <a:t>To form Underlying bed must be saturated or uncompacted </a:t>
            </a:r>
          </a:p>
          <a:p>
            <a:r>
              <a:rPr lang="en-US" sz="1600" dirty="0"/>
              <a:t>Irregular shape distinguishes load casts from flute casts </a:t>
            </a:r>
          </a:p>
          <a:p>
            <a:r>
              <a:rPr lang="en-US" sz="1600" dirty="0"/>
              <a:t>Orientation is not determined by flow direction.</a:t>
            </a:r>
          </a:p>
          <a:p>
            <a:r>
              <a:rPr lang="en-US" sz="1600" dirty="0"/>
              <a:t>Can modify the relief of flute and groove casts</a:t>
            </a:r>
          </a:p>
          <a:p>
            <a:endParaRPr lang="en-US" sz="1600" dirty="0"/>
          </a:p>
        </p:txBody>
      </p:sp>
      <p:pic>
        <p:nvPicPr>
          <p:cNvPr id="5122" name="Picture 2" descr="Examples of load casting and convolute bedding exposed in the old... |  Download Scientific Diagram">
            <a:extLst>
              <a:ext uri="{FF2B5EF4-FFF2-40B4-BE49-F238E27FC236}">
                <a16:creationId xmlns:a16="http://schemas.microsoft.com/office/drawing/2014/main" id="{AA1F1D92-AFAE-0D54-B008-A90AA1CEC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9" b="49498"/>
          <a:stretch/>
        </p:blipFill>
        <p:spPr bwMode="auto">
          <a:xfrm>
            <a:off x="4972699" y="1766444"/>
            <a:ext cx="6533501" cy="32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7FA6D-F0E1-1D7A-2853-FF1A9FCB09A1}"/>
              </a:ext>
            </a:extLst>
          </p:cNvPr>
          <p:cNvSpPr txBox="1"/>
          <p:nvPr/>
        </p:nvSpPr>
        <p:spPr>
          <a:xfrm>
            <a:off x="4888230" y="5242069"/>
            <a:ext cx="7378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Phillips, Rachel. “The Ultimate Guide to Bedding Plane Markings- SED Strat #7 | Geo Girl.” </a:t>
            </a:r>
            <a:r>
              <a:rPr lang="en-US" sz="1400" i="1" dirty="0">
                <a:effectLst/>
              </a:rPr>
              <a:t>YouTube</a:t>
            </a:r>
            <a:r>
              <a:rPr lang="en-US" sz="1400" dirty="0">
                <a:effectLst/>
              </a:rPr>
              <a:t>, YouTube, 27 Mar. 2022, </a:t>
            </a:r>
            <a:r>
              <a:rPr lang="en-US" sz="1400" dirty="0">
                <a:effectLst/>
                <a:hlinkClick r:id="rId5"/>
              </a:rPr>
              <a:t>www.youtube.com/watch?app=desktop&amp;v=2tHT4ImkiaM</a:t>
            </a:r>
            <a:r>
              <a:rPr lang="en-US" sz="1400" dirty="0">
                <a:effectLst/>
              </a:rPr>
              <a:t>.</a:t>
            </a:r>
          </a:p>
          <a:p>
            <a:endParaRPr lang="en-US" sz="1400" dirty="0"/>
          </a:p>
          <a:p>
            <a:r>
              <a:rPr lang="en-US" sz="1400" dirty="0">
                <a:effectLst/>
              </a:rPr>
              <a:t>Jr., Sam Boggs. “Chapter 4.” </a:t>
            </a:r>
            <a:r>
              <a:rPr lang="en-US" sz="1400" i="1" dirty="0">
                <a:effectLst/>
              </a:rPr>
              <a:t>Principles of Sedimentology and Stratigraphy</a:t>
            </a:r>
            <a:r>
              <a:rPr lang="en-US" sz="1400" dirty="0">
                <a:effectLst/>
              </a:rPr>
              <a:t>, 5th ed., Pearson, 2011, pp. 84–87. </a:t>
            </a:r>
            <a:endParaRPr lang="en-US" sz="1400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6775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{DC04E14C-67E9-414C-82F6-9BC8EC674E0B}tf10001079</Template>
  <TotalTime>1897</TotalTime>
  <Words>869</Words>
  <Application>Microsoft Macintosh PowerPoint</Application>
  <PresentationFormat>Widescreen</PresentationFormat>
  <Paragraphs>64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Bedding plane markings</vt:lpstr>
      <vt:lpstr>Groove casts</vt:lpstr>
      <vt:lpstr>striations</vt:lpstr>
      <vt:lpstr>Bounce, brush, prod, &amp; roll marks </vt:lpstr>
      <vt:lpstr>Flute casts</vt:lpstr>
      <vt:lpstr>Load casts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 strat presentation</dc:title>
  <dc:creator>Daniel Martinez</dc:creator>
  <cp:lastModifiedBy>Daniel Martinez</cp:lastModifiedBy>
  <cp:revision>9</cp:revision>
  <dcterms:created xsi:type="dcterms:W3CDTF">2023-09-14T15:40:18Z</dcterms:created>
  <dcterms:modified xsi:type="dcterms:W3CDTF">2023-09-21T20:21:58Z</dcterms:modified>
</cp:coreProperties>
</file>